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7" r:id="rId4"/>
    <p:sldId id="265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3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LP16 : Microscopies optiques 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724" y="747252"/>
            <a:ext cx="9318551" cy="6110748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Microscopies à contraste de phase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0280707" y="6211669"/>
            <a:ext cx="1911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bg1"/>
                </a:solidFill>
              </a:rPr>
              <a:t>Diatomées</a:t>
            </a:r>
          </a:p>
          <a:p>
            <a:pPr algn="r"/>
            <a:r>
              <a:rPr lang="fr-FR" i="1" dirty="0" smtClean="0">
                <a:solidFill>
                  <a:schemeClr val="bg1"/>
                </a:solidFill>
              </a:rPr>
              <a:t>Nikon Small World</a:t>
            </a:r>
            <a:endParaRPr lang="fr-F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0" y="1866899"/>
            <a:ext cx="4922517" cy="326885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42" y="1866899"/>
            <a:ext cx="3278143" cy="3271740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Et bien d’autres…</a:t>
            </a:r>
            <a:endParaRPr lang="fr-FR" sz="3600" dirty="0">
              <a:solidFill>
                <a:srgbClr val="0070C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126306" y="5135758"/>
            <a:ext cx="2012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bg1"/>
                </a:solidFill>
              </a:rPr>
              <a:t>Fluorescence</a:t>
            </a:r>
          </a:p>
          <a:p>
            <a:pPr algn="r"/>
            <a:r>
              <a:rPr lang="fr-FR" i="1" dirty="0" smtClean="0">
                <a:solidFill>
                  <a:schemeClr val="bg1"/>
                </a:solidFill>
              </a:rPr>
              <a:t>Cellules épithéliales</a:t>
            </a:r>
          </a:p>
          <a:p>
            <a:pPr algn="r"/>
            <a:r>
              <a:rPr lang="fr-FR" i="1" dirty="0" smtClean="0">
                <a:solidFill>
                  <a:schemeClr val="bg1"/>
                </a:solidFill>
              </a:rPr>
              <a:t>Nikon Small World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6549595" y="5135758"/>
            <a:ext cx="2012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bg1"/>
                </a:solidFill>
              </a:rPr>
              <a:t>Super-résolution</a:t>
            </a:r>
          </a:p>
          <a:p>
            <a:pPr algn="r"/>
            <a:r>
              <a:rPr lang="fr-FR" i="1" dirty="0" smtClean="0">
                <a:solidFill>
                  <a:schemeClr val="bg1"/>
                </a:solidFill>
              </a:rPr>
              <a:t>Cellules épithéliales</a:t>
            </a:r>
          </a:p>
          <a:p>
            <a:pPr algn="r"/>
            <a:r>
              <a:rPr lang="fr-FR" i="1" dirty="0" smtClean="0">
                <a:solidFill>
                  <a:schemeClr val="bg1"/>
                </a:solidFill>
              </a:rPr>
              <a:t>Nikon Small World</a:t>
            </a:r>
            <a:endParaRPr lang="fr-FR" i="1" dirty="0">
              <a:solidFill>
                <a:schemeClr val="bg1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831" y="1866899"/>
            <a:ext cx="3268859" cy="3268859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053369" y="5135758"/>
            <a:ext cx="1922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err="1" smtClean="0">
                <a:solidFill>
                  <a:schemeClr val="bg1"/>
                </a:solidFill>
              </a:rPr>
              <a:t>Confocale</a:t>
            </a:r>
            <a:endParaRPr lang="fr-FR" i="1" dirty="0" smtClean="0">
              <a:solidFill>
                <a:schemeClr val="bg1"/>
              </a:solidFill>
            </a:endParaRPr>
          </a:p>
          <a:p>
            <a:pPr algn="r"/>
            <a:r>
              <a:rPr lang="fr-FR" i="1" dirty="0" smtClean="0">
                <a:solidFill>
                  <a:schemeClr val="bg1"/>
                </a:solidFill>
              </a:rPr>
              <a:t>Kératinocyte</a:t>
            </a:r>
          </a:p>
          <a:p>
            <a:pPr algn="r"/>
            <a:r>
              <a:rPr lang="fr-FR" i="1" dirty="0" smtClean="0">
                <a:solidFill>
                  <a:schemeClr val="bg1"/>
                </a:solidFill>
              </a:rPr>
              <a:t>Nikon Small World</a:t>
            </a:r>
            <a:endParaRPr lang="fr-F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0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9583" t="20001" r="30312" b="8703"/>
          <a:stretch/>
        </p:blipFill>
        <p:spPr>
          <a:xfrm>
            <a:off x="7086190" y="889000"/>
            <a:ext cx="4889500" cy="4889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10544401" y="5778500"/>
            <a:ext cx="143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Microtubules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5493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Petite histoire du microscope optique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61" y="867896"/>
            <a:ext cx="2739500" cy="2439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27" y="864919"/>
            <a:ext cx="1468375" cy="2442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55" y="857769"/>
            <a:ext cx="1628563" cy="2442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2" t="2640" r="29010"/>
          <a:stretch/>
        </p:blipFill>
        <p:spPr>
          <a:xfrm>
            <a:off x="9709280" y="857769"/>
            <a:ext cx="1746779" cy="243986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4151416"/>
            <a:ext cx="3462257" cy="2567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27" y="4151416"/>
            <a:ext cx="3430636" cy="2567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50" y="4152238"/>
            <a:ext cx="2786040" cy="2567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Connecteur droit avec flèche 23"/>
          <p:cNvCxnSpPr/>
          <p:nvPr/>
        </p:nvCxnSpPr>
        <p:spPr>
          <a:xfrm>
            <a:off x="220983" y="3893574"/>
            <a:ext cx="11754707" cy="0"/>
          </a:xfrm>
          <a:prstGeom prst="straightConnector1">
            <a:avLst/>
          </a:prstGeom>
          <a:ln w="63500">
            <a:gradFill flip="none" rotWithShape="1"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ZoneTexte 26"/>
              <p:cNvSpPr txBox="1"/>
              <p:nvPr/>
            </p:nvSpPr>
            <p:spPr>
              <a:xfrm>
                <a:off x="1646738" y="3565604"/>
                <a:ext cx="6107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−750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738" y="3565604"/>
                <a:ext cx="61074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000" r="-10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/>
              <p:cNvSpPr txBox="1"/>
              <p:nvPr/>
            </p:nvSpPr>
            <p:spPr>
              <a:xfrm>
                <a:off x="5932527" y="3565604"/>
                <a:ext cx="1187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XVI</m:t>
                      </m:r>
                      <m:sSup>
                        <m:sSupPr>
                          <m:ctrlPr>
                            <a:rPr lang="fr-FR" b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</m:sSup>
                      <m: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si</m:t>
                      </m:r>
                      <m: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cle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527" y="3565604"/>
                <a:ext cx="118705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103" t="-2222" r="-5128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ZoneTexte 28"/>
              <p:cNvSpPr txBox="1"/>
              <p:nvPr/>
            </p:nvSpPr>
            <p:spPr>
              <a:xfrm>
                <a:off x="9958331" y="3565604"/>
                <a:ext cx="12486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Aujour</m:t>
                      </m:r>
                      <m:sSup>
                        <m:sSupPr>
                          <m:ctrlPr>
                            <a:rPr lang="fr-FR" b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hui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331" y="3565604"/>
                <a:ext cx="124867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6373" r="-490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55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Microscope à deux lentilles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/>
          <p:cNvGrpSpPr/>
          <p:nvPr/>
        </p:nvGrpSpPr>
        <p:grpSpPr>
          <a:xfrm>
            <a:off x="-305031" y="1852758"/>
            <a:ext cx="8318551" cy="3758864"/>
            <a:chOff x="1828800" y="751545"/>
            <a:chExt cx="8318551" cy="3758864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33" b="9381"/>
            <a:stretch/>
          </p:blipFill>
          <p:spPr>
            <a:xfrm>
              <a:off x="1828800" y="1120878"/>
              <a:ext cx="8318551" cy="2743200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3116825" y="751545"/>
              <a:ext cx="926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2"/>
                  </a:solidFill>
                </a:rPr>
                <a:t>Objectif</a:t>
              </a:r>
              <a:endParaRPr lang="fr-FR" dirty="0">
                <a:solidFill>
                  <a:schemeClr val="accent2"/>
                </a:solidFill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682179" y="3864078"/>
              <a:ext cx="1329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2"/>
                  </a:solidFill>
                </a:rPr>
                <a:t>Diaphragme</a:t>
              </a:r>
              <a:endParaRPr lang="fr-FR" dirty="0">
                <a:solidFill>
                  <a:schemeClr val="accent2"/>
                </a:solidFill>
              </a:endParaRPr>
            </a:p>
            <a:p>
              <a:r>
                <a:rPr lang="fr-FR" dirty="0">
                  <a:solidFill>
                    <a:schemeClr val="accent2"/>
                  </a:solidFill>
                </a:rPr>
                <a:t>d</a:t>
              </a:r>
              <a:r>
                <a:rPr lang="fr-FR" dirty="0" smtClean="0">
                  <a:solidFill>
                    <a:schemeClr val="accent2"/>
                  </a:solidFill>
                </a:rPr>
                <a:t>’ouverture</a:t>
              </a:r>
              <a:endParaRPr lang="fr-FR" dirty="0">
                <a:solidFill>
                  <a:schemeClr val="accent2"/>
                </a:solidFill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794089" y="3864077"/>
              <a:ext cx="13292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2"/>
                  </a:solidFill>
                </a:rPr>
                <a:t>Diaphragme</a:t>
              </a:r>
              <a:endParaRPr lang="fr-FR" dirty="0">
                <a:solidFill>
                  <a:schemeClr val="accent2"/>
                </a:solidFill>
              </a:endParaRPr>
            </a:p>
            <a:p>
              <a:r>
                <a:rPr lang="fr-FR" dirty="0" smtClean="0">
                  <a:solidFill>
                    <a:schemeClr val="accent2"/>
                  </a:solidFill>
                </a:rPr>
                <a:t>de champ</a:t>
              </a:r>
              <a:endParaRPr lang="fr-FR" dirty="0">
                <a:solidFill>
                  <a:schemeClr val="accent2"/>
                </a:solidFill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7713406" y="751545"/>
              <a:ext cx="9655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2"/>
                  </a:solidFill>
                </a:rPr>
                <a:t>Oculaire</a:t>
              </a:r>
              <a:endParaRPr lang="fr-FR" dirty="0">
                <a:solidFill>
                  <a:schemeClr val="accent2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1610026" y="2531182"/>
                <a:ext cx="245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026" y="2531182"/>
                <a:ext cx="24551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5000" t="-2174" r="-10000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6199151" y="2290917"/>
                <a:ext cx="2508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151" y="2290917"/>
                <a:ext cx="25083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4146" t="-2222" r="-7317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8013520" y="1852758"/>
                <a:ext cx="3962170" cy="3542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Puissance intrinsèque :</a:t>
                </a: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𝑜𝑏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Profondeur de champ :</a:t>
                </a: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num>
                        <m:den>
                          <m:sSubSup>
                            <m:sSubSup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𝑝𝑝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FR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fr-FR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520" y="1852758"/>
                <a:ext cx="3962170" cy="3542060"/>
              </a:xfrm>
              <a:prstGeom prst="rect">
                <a:avLst/>
              </a:prstGeom>
              <a:blipFill rotWithShape="0">
                <a:blip r:embed="rId5"/>
                <a:stretch>
                  <a:fillRect l="-1385" t="-1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8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Critère de Rayleigh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13" y="1174409"/>
            <a:ext cx="7223774" cy="52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Objectif </a:t>
            </a:r>
            <a:r>
              <a:rPr lang="fr-FR" sz="3600" b="1" dirty="0" smtClean="0">
                <a:solidFill>
                  <a:srgbClr val="0070C0"/>
                </a:solidFill>
              </a:rPr>
              <a:t>à immersion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4" r="9292" b="14712"/>
          <a:stretch/>
        </p:blipFill>
        <p:spPr>
          <a:xfrm>
            <a:off x="7124290" y="1739900"/>
            <a:ext cx="4851400" cy="36616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24290" y="1739899"/>
            <a:ext cx="2396914" cy="366169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738916"/>
            <a:ext cx="6540500" cy="36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/>
          <a:srcRect l="18021" t="40926" r="30729" b="33889"/>
          <a:stretch/>
        </p:blipFill>
        <p:spPr>
          <a:xfrm>
            <a:off x="220983" y="4674321"/>
            <a:ext cx="7899780" cy="2183679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Aberrations</a:t>
            </a: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5" b="37231"/>
          <a:stretch/>
        </p:blipFill>
        <p:spPr>
          <a:xfrm>
            <a:off x="220983" y="1494504"/>
            <a:ext cx="4680390" cy="2247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05" y="1494504"/>
            <a:ext cx="6684685" cy="22479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20983" y="870953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Sphériques :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291005" y="870953"/>
            <a:ext cx="1562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Chromatiques: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20983" y="4304989"/>
            <a:ext cx="266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Des corrections adaptées :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371339" y="6211669"/>
            <a:ext cx="3749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Objectif Lister-Amici,</a:t>
            </a:r>
          </a:p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concours de l’agrégation externe 2015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15"/>
          <a:stretch/>
        </p:blipFill>
        <p:spPr>
          <a:xfrm>
            <a:off x="8703934" y="3040040"/>
            <a:ext cx="3449139" cy="38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Des illuminations variées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38" y="911556"/>
            <a:ext cx="4259039" cy="2842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838" y="3893368"/>
            <a:ext cx="4262599" cy="2845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911556"/>
            <a:ext cx="3227457" cy="284290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78" y="3893367"/>
            <a:ext cx="1882909" cy="28452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97453" y="3385133"/>
            <a:ext cx="2673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http://www.monamiph.eu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68630" y="2541698"/>
            <a:ext cx="5827096" cy="25668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83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17433" t="6004"/>
          <a:stretch/>
        </p:blipFill>
        <p:spPr>
          <a:xfrm>
            <a:off x="5684107" y="907755"/>
            <a:ext cx="6291583" cy="576580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Microscopie à contraste de phase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" r="53684" b="10459"/>
          <a:stretch/>
        </p:blipFill>
        <p:spPr>
          <a:xfrm>
            <a:off x="2378030" y="907753"/>
            <a:ext cx="2822886" cy="28390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4" r="3948" b="10459"/>
          <a:stretch/>
        </p:blipFill>
        <p:spPr>
          <a:xfrm>
            <a:off x="2378030" y="3818126"/>
            <a:ext cx="2822886" cy="2855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0577422" y="907754"/>
            <a:ext cx="1398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MicroscopyU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20983" y="2004120"/>
            <a:ext cx="1673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Microscopie</a:t>
            </a:r>
          </a:p>
          <a:p>
            <a:r>
              <a:rPr lang="fr-FR" dirty="0" smtClean="0">
                <a:solidFill>
                  <a:schemeClr val="accent1"/>
                </a:solidFill>
              </a:rPr>
              <a:t>de champ clair :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20983" y="4922675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Microscopie à</a:t>
            </a:r>
          </a:p>
          <a:p>
            <a:r>
              <a:rPr lang="fr-FR" dirty="0" smtClean="0">
                <a:solidFill>
                  <a:schemeClr val="accent1"/>
                </a:solidFill>
              </a:rPr>
              <a:t>contraste de phase: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44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Eclairage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1" y="1659604"/>
            <a:ext cx="5682506" cy="371249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001813" y="5372100"/>
            <a:ext cx="1901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Hêtre</a:t>
            </a:r>
          </a:p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Nikon 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Small </a:t>
            </a:r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World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410" y="1659604"/>
            <a:ext cx="5912280" cy="37124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021115" y="5372100"/>
            <a:ext cx="1954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Hydra </a:t>
            </a:r>
            <a:r>
              <a:rPr lang="fr-FR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viridissima</a:t>
            </a:r>
            <a:endParaRPr lang="fr-FR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Nikon Small World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87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2417</TotalTime>
  <Words>124</Words>
  <Application>Microsoft Office PowerPoint</Application>
  <PresentationFormat>Grand écran</PresentationFormat>
  <Paragraphs>59</Paragraphs>
  <Slides>12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Thème Office</vt:lpstr>
      <vt:lpstr>LP16 : Microscopies optiques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remi</cp:lastModifiedBy>
  <cp:revision>47</cp:revision>
  <dcterms:created xsi:type="dcterms:W3CDTF">2019-10-10T16:45:18Z</dcterms:created>
  <dcterms:modified xsi:type="dcterms:W3CDTF">2020-04-30T10:11:43Z</dcterms:modified>
</cp:coreProperties>
</file>